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6" r:id="rId2"/>
    <p:sldId id="257" r:id="rId3"/>
    <p:sldId id="258" r:id="rId4"/>
    <p:sldId id="259" r:id="rId5"/>
    <p:sldId id="260" r:id="rId6"/>
    <p:sldId id="262" r:id="rId7"/>
    <p:sldId id="263" r:id="rId8"/>
    <p:sldId id="261" r:id="rId9"/>
    <p:sldId id="264" r:id="rId10"/>
    <p:sldId id="267" r:id="rId11"/>
    <p:sldId id="268" r:id="rId12"/>
    <p:sldId id="269" r:id="rId13"/>
    <p:sldId id="270" r:id="rId14"/>
    <p:sldId id="271" r:id="rId15"/>
    <p:sldId id="272"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3A47B27-9335-4900-BB37-878623CDAE0E}" type="datetimeFigureOut">
              <a:rPr lang="ar-EG" smtClean="0"/>
              <a:t>22/07/1441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67618E-74E7-4F3F-8272-BEB8E1091FD8}" type="slidenum">
              <a:rPr lang="ar-EG" smtClean="0"/>
              <a:t>‹#›</a:t>
            </a:fld>
            <a:endParaRPr lang="ar-EG"/>
          </a:p>
        </p:txBody>
      </p:sp>
    </p:spTree>
    <p:extLst>
      <p:ext uri="{BB962C8B-B14F-4D97-AF65-F5344CB8AC3E}">
        <p14:creationId xmlns:p14="http://schemas.microsoft.com/office/powerpoint/2010/main" val="22524925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1B67618E-74E7-4F3F-8272-BEB8E1091FD8}" type="slidenum">
              <a:rPr lang="ar-EG" smtClean="0"/>
              <a:t>11</a:t>
            </a:fld>
            <a:endParaRPr lang="ar-EG"/>
          </a:p>
        </p:txBody>
      </p:sp>
    </p:spTree>
    <p:extLst>
      <p:ext uri="{BB962C8B-B14F-4D97-AF65-F5344CB8AC3E}">
        <p14:creationId xmlns:p14="http://schemas.microsoft.com/office/powerpoint/2010/main" val="67826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3E90272-C4B0-49AB-A948-CEA89C3F0B5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311371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3E90272-C4B0-49AB-A948-CEA89C3F0B5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365307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3E90272-C4B0-49AB-A948-CEA89C3F0B5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98435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3E90272-C4B0-49AB-A948-CEA89C3F0B5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262445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E90272-C4B0-49AB-A948-CEA89C3F0B58}"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65410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3E90272-C4B0-49AB-A948-CEA89C3F0B58}"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361412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3E90272-C4B0-49AB-A948-CEA89C3F0B58}"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381800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3E90272-C4B0-49AB-A948-CEA89C3F0B58}"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25868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90272-C4B0-49AB-A948-CEA89C3F0B58}"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375907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E90272-C4B0-49AB-A948-CEA89C3F0B58}"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313725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E90272-C4B0-49AB-A948-CEA89C3F0B58}"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7C61666-3342-4059-83FE-D1DBAFA5F2B4}" type="slidenum">
              <a:rPr lang="ar-EG" smtClean="0"/>
              <a:t>‹#›</a:t>
            </a:fld>
            <a:endParaRPr lang="ar-EG"/>
          </a:p>
        </p:txBody>
      </p:sp>
    </p:spTree>
    <p:extLst>
      <p:ext uri="{BB962C8B-B14F-4D97-AF65-F5344CB8AC3E}">
        <p14:creationId xmlns:p14="http://schemas.microsoft.com/office/powerpoint/2010/main" val="1470670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E90272-C4B0-49AB-A948-CEA89C3F0B58}"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C61666-3342-4059-83FE-D1DBAFA5F2B4}" type="slidenum">
              <a:rPr lang="ar-EG" smtClean="0"/>
              <a:t>‹#›</a:t>
            </a:fld>
            <a:endParaRPr lang="ar-EG"/>
          </a:p>
        </p:txBody>
      </p:sp>
    </p:spTree>
    <p:extLst>
      <p:ext uri="{BB962C8B-B14F-4D97-AF65-F5344CB8AC3E}">
        <p14:creationId xmlns:p14="http://schemas.microsoft.com/office/powerpoint/2010/main" val="4186319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dirty="0" smtClean="0"/>
              <a:t>المحاضرة </a:t>
            </a:r>
            <a:r>
              <a:rPr lang="ar-EG" b="1" dirty="0"/>
              <a:t>الخامسة</a:t>
            </a:r>
            <a:r>
              <a:rPr lang="ar-EG" b="1" dirty="0" smtClean="0"/>
              <a:t> فى بيئة الحشرات</a:t>
            </a:r>
            <a:endParaRPr lang="ar-EG" b="1" dirty="0"/>
          </a:p>
        </p:txBody>
      </p:sp>
      <p:sp>
        <p:nvSpPr>
          <p:cNvPr id="3" name="Subtitle 2"/>
          <p:cNvSpPr>
            <a:spLocks noGrp="1"/>
          </p:cNvSpPr>
          <p:nvPr>
            <p:ph type="subTitle" idx="1"/>
          </p:nvPr>
        </p:nvSpPr>
        <p:spPr/>
        <p:txBody>
          <a:bodyPr>
            <a:normAutofit fontScale="85000" lnSpcReduction="20000"/>
          </a:bodyPr>
          <a:lstStyle/>
          <a:p>
            <a:r>
              <a:rPr lang="ar-EG" sz="4400" b="1" dirty="0" smtClean="0">
                <a:solidFill>
                  <a:schemeClr val="tx1"/>
                </a:solidFill>
              </a:rPr>
              <a:t>اعداد د/عزت </a:t>
            </a:r>
            <a:r>
              <a:rPr lang="ar-EG" sz="4400" b="1" dirty="0" smtClean="0">
                <a:solidFill>
                  <a:schemeClr val="tx1"/>
                </a:solidFill>
              </a:rPr>
              <a:t>الخياط</a:t>
            </a:r>
          </a:p>
          <a:p>
            <a:endParaRPr lang="ar-EG" sz="4400" b="1" dirty="0" smtClean="0">
              <a:solidFill>
                <a:schemeClr val="tx1"/>
              </a:solidFill>
            </a:endParaRPr>
          </a:p>
          <a:p>
            <a:r>
              <a:rPr lang="ar-EG" sz="3900" b="1" dirty="0" smtClean="0">
                <a:solidFill>
                  <a:schemeClr val="tx1"/>
                </a:solidFill>
              </a:rPr>
              <a:t>الفرقة الثالثة برنامج وقاية النبات والامراض </a:t>
            </a:r>
            <a:endParaRPr lang="ar-EG" sz="3900" b="1" dirty="0">
              <a:solidFill>
                <a:schemeClr val="tx1"/>
              </a:solidFill>
            </a:endParaRPr>
          </a:p>
        </p:txBody>
      </p:sp>
    </p:spTree>
    <p:extLst>
      <p:ext uri="{BB962C8B-B14F-4D97-AF65-F5344CB8AC3E}">
        <p14:creationId xmlns:p14="http://schemas.microsoft.com/office/powerpoint/2010/main" val="64319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ar-EG" dirty="0" smtClean="0"/>
              <a:t>الاستجابة للتغيرات المنتظمة ( الموسمية )</a:t>
            </a:r>
            <a:endParaRPr lang="ar-EG" dirty="0"/>
          </a:p>
        </p:txBody>
      </p:sp>
      <p:sp>
        <p:nvSpPr>
          <p:cNvPr id="3" name="Content Placeholder 2"/>
          <p:cNvSpPr>
            <a:spLocks noGrp="1"/>
          </p:cNvSpPr>
          <p:nvPr>
            <p:ph idx="1"/>
          </p:nvPr>
        </p:nvSpPr>
        <p:spPr>
          <a:xfrm>
            <a:off x="467544" y="1412776"/>
            <a:ext cx="8229600" cy="4958011"/>
          </a:xfrm>
        </p:spPr>
        <p:txBody>
          <a:bodyPr>
            <a:normAutofit fontScale="92500"/>
          </a:bodyPr>
          <a:lstStyle/>
          <a:p>
            <a:pPr marL="0" indent="0">
              <a:buNone/>
            </a:pPr>
            <a:r>
              <a:rPr lang="ar-EG" dirty="0" smtClean="0"/>
              <a:t>تستجيب الحشرة للتغيرات المنتظمة و الموسمية من خلال تغيرات فسيولوجية و سلوكية و مورفولوجية و تظهر الاستجابات التالية :- </a:t>
            </a:r>
          </a:p>
          <a:p>
            <a:pPr marL="0" indent="0">
              <a:buNone/>
            </a:pPr>
            <a:r>
              <a:rPr lang="ar-EG" dirty="0" smtClean="0"/>
              <a:t>- </a:t>
            </a:r>
            <a:r>
              <a:rPr lang="ar-EG" u="sng" dirty="0" smtClean="0"/>
              <a:t>الكمون</a:t>
            </a:r>
            <a:r>
              <a:rPr lang="ar-EG" dirty="0" smtClean="0"/>
              <a:t> </a:t>
            </a:r>
            <a:r>
              <a:rPr lang="en-US" dirty="0" smtClean="0"/>
              <a:t>Diapause</a:t>
            </a:r>
            <a:r>
              <a:rPr lang="ar-EG" dirty="0" smtClean="0"/>
              <a:t> و يمكن تعريف الكمون على انه حاله انخفاض فى معدلات الايض تسببها هرمونات معينة و يظهر انخفاض فى معدلات النمو و زيادة فى مقاومة الحشرة للظروف البيئية القاسية و يحدث الكمون فى مرحلة نمو محددة وراثيا نتيجة استجابة لبعض المؤثرات البيئية التى تسبق الظروف البيئية غير المواتية و من امثلة الاشعارات البيئية التى تنظم عملية الكمون التعاقب الضوئى </a:t>
            </a:r>
            <a:r>
              <a:rPr lang="en-US" dirty="0" err="1" smtClean="0"/>
              <a:t>Photoperiodism</a:t>
            </a:r>
            <a:r>
              <a:rPr lang="ar-EG" dirty="0" smtClean="0"/>
              <a:t> فالكمون هو هروب من الزمن اما الهجرة فهى هروب من المكان </a:t>
            </a:r>
            <a:r>
              <a:rPr lang="ar-EG" dirty="0"/>
              <a:t>.</a:t>
            </a:r>
            <a:endParaRPr lang="ar-EG" dirty="0" smtClean="0"/>
          </a:p>
        </p:txBody>
      </p:sp>
    </p:spTree>
    <p:extLst>
      <p:ext uri="{BB962C8B-B14F-4D97-AF65-F5344CB8AC3E}">
        <p14:creationId xmlns:p14="http://schemas.microsoft.com/office/powerpoint/2010/main" val="865323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ar-EG" dirty="0" smtClean="0"/>
              <a:t>- </a:t>
            </a:r>
            <a:r>
              <a:rPr lang="ar-EG" u="sng" dirty="0" smtClean="0"/>
              <a:t>السكون </a:t>
            </a:r>
            <a:r>
              <a:rPr lang="ar-EG" dirty="0" smtClean="0"/>
              <a:t>هو اشمل من لفظ الكمون لان السكون يقصد به الحالات الفينولوجية في دوارت حياة النبات والحيوان وبعبارة اخري يشير لفظ السكون الي توقف النمو والتكاثر اثناء عمليتي الهدوء والكمون اي ان السكون يمكن ان يشمل الحالات التالية الكمون </a:t>
            </a:r>
            <a:r>
              <a:rPr lang="en-US" dirty="0" smtClean="0"/>
              <a:t>DIPAUSE </a:t>
            </a:r>
            <a:r>
              <a:rPr lang="en-US" dirty="0"/>
              <a:t> </a:t>
            </a:r>
            <a:r>
              <a:rPr lang="ar-EG" dirty="0" smtClean="0"/>
              <a:t>والاختباء الصيفي </a:t>
            </a:r>
            <a:r>
              <a:rPr lang="en-US" dirty="0" smtClean="0"/>
              <a:t>AESTIVATION </a:t>
            </a:r>
            <a:r>
              <a:rPr lang="ar-EG" dirty="0" smtClean="0"/>
              <a:t> والبيات الشتوي </a:t>
            </a:r>
            <a:r>
              <a:rPr lang="en-US" dirty="0" smtClean="0"/>
              <a:t>HIBERNTION </a:t>
            </a:r>
            <a:r>
              <a:rPr lang="ar-EG" dirty="0" smtClean="0"/>
              <a:t> والسكون الخريفي </a:t>
            </a:r>
            <a:r>
              <a:rPr lang="en-US" dirty="0" smtClean="0"/>
              <a:t>AUTUMNAL Dormancy</a:t>
            </a:r>
            <a:r>
              <a:rPr lang="ar-EG" dirty="0" smtClean="0"/>
              <a:t> والسكون الربيعي </a:t>
            </a:r>
            <a:r>
              <a:rPr lang="en-US" dirty="0" smtClean="0"/>
              <a:t>vernal dormancy </a:t>
            </a:r>
            <a:r>
              <a:rPr lang="ar-EG" dirty="0" smtClean="0"/>
              <a:t> .</a:t>
            </a:r>
            <a:endParaRPr lang="ar-EG" u="sng" dirty="0"/>
          </a:p>
        </p:txBody>
      </p:sp>
    </p:spTree>
    <p:extLst>
      <p:ext uri="{BB962C8B-B14F-4D97-AF65-F5344CB8AC3E}">
        <p14:creationId xmlns:p14="http://schemas.microsoft.com/office/powerpoint/2010/main" val="3677466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4000" b="1" dirty="0" smtClean="0">
                <a:solidFill>
                  <a:schemeClr val="accent6">
                    <a:lumMod val="75000"/>
                  </a:schemeClr>
                </a:solidFill>
              </a:rPr>
              <a:t>الهجرة الموسمية </a:t>
            </a:r>
            <a:r>
              <a:rPr lang="en-US" sz="4000" b="1" dirty="0" smtClean="0">
                <a:solidFill>
                  <a:schemeClr val="accent6">
                    <a:lumMod val="75000"/>
                  </a:schemeClr>
                </a:solidFill>
              </a:rPr>
              <a:t>seasonal migration</a:t>
            </a:r>
            <a:endParaRPr lang="ar-EG" sz="4000" b="1"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ar-EG" dirty="0" smtClean="0"/>
              <a:t>تتحرك الحشرات من اماكن تكاثرها الي اماكن اخري لكي تبدا في فترة السكون وتختلف الحشرات في هجراتها وفي الغرض الذي تهاجر من اجلة فمنها من يهاجر بغرض الدخول في سكون او بيات شتوي ومنها من يهاجر بغرض البحث عن اماكن اختباء في الحقول القريبة وحواف الغابات وعلي سبيل المثال فان خنفساء كولورادو تهاجر الي حواف الحقول وتحفر لمسافة 25سم تحت سطح التربة حتي تقوم بعملية البيات الشتوي .</a:t>
            </a:r>
            <a:endParaRPr lang="ar-EG" dirty="0"/>
          </a:p>
        </p:txBody>
      </p:sp>
    </p:spTree>
    <p:extLst>
      <p:ext uri="{BB962C8B-B14F-4D97-AF65-F5344CB8AC3E}">
        <p14:creationId xmlns:p14="http://schemas.microsoft.com/office/powerpoint/2010/main" val="83355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i="1" dirty="0" smtClean="0">
                <a:solidFill>
                  <a:schemeClr val="accent6">
                    <a:lumMod val="75000"/>
                  </a:schemeClr>
                </a:solidFill>
              </a:rPr>
              <a:t>تعدد الشكل الموسمي في الحشرات </a:t>
            </a:r>
            <a:r>
              <a:rPr lang="en-US" i="1" dirty="0" smtClean="0">
                <a:solidFill>
                  <a:schemeClr val="accent6">
                    <a:lumMod val="75000"/>
                  </a:schemeClr>
                </a:solidFill>
              </a:rPr>
              <a:t>seasonal </a:t>
            </a:r>
            <a:r>
              <a:rPr lang="en-US" i="1" dirty="0" err="1" smtClean="0">
                <a:solidFill>
                  <a:schemeClr val="accent6">
                    <a:lumMod val="75000"/>
                  </a:schemeClr>
                </a:solidFill>
              </a:rPr>
              <a:t>polyphenism</a:t>
            </a:r>
            <a:endParaRPr lang="ar-EG" i="1"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ar-EG" dirty="0" smtClean="0"/>
              <a:t>تضطر بعض الحشرات نتيجة تعرضها لظروف بيئية قاسية الي حدوت تغيرات في الشكل او اللون او كليهما معا ويطلق علي ذلك تعدد الشكل الموسمي اذا كان مرتبطا بموسم او تعدد شكلي غير موسمي </a:t>
            </a:r>
            <a:r>
              <a:rPr lang="en-US" dirty="0" smtClean="0"/>
              <a:t>ASEASONAL POLYPHENISM </a:t>
            </a:r>
            <a:r>
              <a:rPr lang="ar-EG" dirty="0" smtClean="0"/>
              <a:t> اذا كان التغير لايرتبط بموسم معين ويحدث بشكل غير موسمي .</a:t>
            </a:r>
            <a:endParaRPr lang="ar-EG" dirty="0"/>
          </a:p>
        </p:txBody>
      </p:sp>
    </p:spTree>
    <p:extLst>
      <p:ext uri="{BB962C8B-B14F-4D97-AF65-F5344CB8AC3E}">
        <p14:creationId xmlns:p14="http://schemas.microsoft.com/office/powerpoint/2010/main" val="2101605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b="1" i="1" dirty="0" smtClean="0">
                <a:solidFill>
                  <a:schemeClr val="accent6">
                    <a:lumMod val="75000"/>
                  </a:schemeClr>
                </a:solidFill>
              </a:rPr>
              <a:t>مقاومة البرودة في الحشرات </a:t>
            </a:r>
            <a:r>
              <a:rPr lang="en-US" sz="3600" b="1" i="1" dirty="0" smtClean="0">
                <a:solidFill>
                  <a:schemeClr val="accent6">
                    <a:lumMod val="75000"/>
                  </a:schemeClr>
                </a:solidFill>
              </a:rPr>
              <a:t>COLD HARDINESS</a:t>
            </a:r>
            <a:endParaRPr lang="ar-EG" sz="3600" b="1" i="1"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ar-EG" dirty="0" smtClean="0"/>
              <a:t>تقاوم الحشرات الظروف القاسية المرتبطة بانخفاض درجات الحرارة بطريقتين هما :- </a:t>
            </a:r>
          </a:p>
          <a:p>
            <a:pPr marL="0" indent="0">
              <a:buNone/>
            </a:pPr>
            <a:r>
              <a:rPr lang="ar-EG" b="1" i="1" dirty="0" smtClean="0"/>
              <a:t>الاولي </a:t>
            </a:r>
            <a:r>
              <a:rPr lang="en-US" b="1" i="1" dirty="0" smtClean="0"/>
              <a:t>super cooling</a:t>
            </a:r>
            <a:r>
              <a:rPr lang="ar-EG" dirty="0" smtClean="0"/>
              <a:t> خفض درجة تجمد سوائل جسم الحشرة وهذا يعني وجود ميكانيكة فسيولوجية تعمل علي عدم تجمد سوائل الجسم عند درجات الحرارة المنخفضة .</a:t>
            </a:r>
          </a:p>
          <a:p>
            <a:pPr marL="0" indent="0">
              <a:buNone/>
            </a:pPr>
            <a:r>
              <a:rPr lang="ar-EG" b="1" i="1" dirty="0" smtClean="0"/>
              <a:t>الثانية </a:t>
            </a:r>
            <a:r>
              <a:rPr lang="en-US" b="1" i="1" dirty="0" smtClean="0"/>
              <a:t>freezing tolerance</a:t>
            </a:r>
            <a:r>
              <a:rPr lang="ar-EG" b="1" i="1" dirty="0" smtClean="0"/>
              <a:t> </a:t>
            </a:r>
            <a:r>
              <a:rPr lang="ar-EG" dirty="0" smtClean="0"/>
              <a:t>ويعني بقاء الحشرة حية بغض النظر عن تجمد سوائل الجسم اي ان تجمد السوائل البيولوجية داخل جسم الحشرة لا يؤدي الي موت الحشرة.</a:t>
            </a:r>
            <a:endParaRPr lang="ar-EG" dirty="0"/>
          </a:p>
        </p:txBody>
      </p:sp>
    </p:spTree>
    <p:extLst>
      <p:ext uri="{BB962C8B-B14F-4D97-AF65-F5344CB8AC3E}">
        <p14:creationId xmlns:p14="http://schemas.microsoft.com/office/powerpoint/2010/main" val="1788291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i="1" dirty="0" smtClean="0">
                <a:solidFill>
                  <a:schemeClr val="accent6">
                    <a:lumMod val="75000"/>
                  </a:schemeClr>
                </a:solidFill>
              </a:rPr>
              <a:t>مقاومة الجفاف والحرارة </a:t>
            </a:r>
            <a:r>
              <a:rPr lang="en-US" b="1" i="1" dirty="0" smtClean="0">
                <a:solidFill>
                  <a:schemeClr val="accent6">
                    <a:lumMod val="75000"/>
                  </a:schemeClr>
                </a:solidFill>
              </a:rPr>
              <a:t>DROUGHT AND HEAT HARDINESS</a:t>
            </a:r>
            <a:endParaRPr lang="ar-EG" b="1" i="1"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ar-EG" dirty="0" smtClean="0"/>
              <a:t>تؤدي قلة الماء مع ارتفاع درجات الحرارة الي عملية البيات الصيفي </a:t>
            </a:r>
            <a:r>
              <a:rPr lang="en-US" dirty="0" smtClean="0"/>
              <a:t>Aestivation </a:t>
            </a:r>
            <a:r>
              <a:rPr lang="ar-EG" dirty="0" smtClean="0"/>
              <a:t> وتعرض الحشرات الي الجفاف والبرودة شتاءا الي البيات الشتوي </a:t>
            </a:r>
            <a:r>
              <a:rPr lang="en-US" dirty="0" smtClean="0"/>
              <a:t>Hibernation</a:t>
            </a:r>
            <a:r>
              <a:rPr lang="ar-EG" dirty="0" smtClean="0"/>
              <a:t>.</a:t>
            </a:r>
          </a:p>
          <a:p>
            <a:pPr marL="0" indent="0">
              <a:buNone/>
            </a:pPr>
            <a:endParaRPr lang="ar-EG" dirty="0"/>
          </a:p>
          <a:p>
            <a:pPr marL="0" indent="0">
              <a:buNone/>
            </a:pPr>
            <a:endParaRPr lang="ar-EG" dirty="0" smtClean="0"/>
          </a:p>
          <a:p>
            <a:pPr marL="0" indent="0">
              <a:buNone/>
            </a:pPr>
            <a:r>
              <a:rPr lang="ar-EG" dirty="0" smtClean="0"/>
              <a:t>                    مع طيب دعواتي لكم </a:t>
            </a:r>
          </a:p>
          <a:p>
            <a:pPr marL="0" indent="0">
              <a:buNone/>
            </a:pPr>
            <a:r>
              <a:rPr lang="ar-EG" dirty="0" smtClean="0"/>
              <a:t>                    دكتورعزت الخياط</a:t>
            </a:r>
            <a:endParaRPr lang="ar-EG" dirty="0"/>
          </a:p>
        </p:txBody>
      </p:sp>
    </p:spTree>
    <p:extLst>
      <p:ext uri="{BB962C8B-B14F-4D97-AF65-F5344CB8AC3E}">
        <p14:creationId xmlns:p14="http://schemas.microsoft.com/office/powerpoint/2010/main" val="376352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1560" y="116632"/>
            <a:ext cx="7772400" cy="1470025"/>
          </a:xfrm>
        </p:spPr>
        <p:txBody>
          <a:bodyPr>
            <a:normAutofit/>
          </a:bodyPr>
          <a:lstStyle/>
          <a:p>
            <a:r>
              <a:rPr lang="ar-EG" b="1" dirty="0" smtClean="0">
                <a:solidFill>
                  <a:schemeClr val="accent6">
                    <a:lumMod val="75000"/>
                  </a:schemeClr>
                </a:solidFill>
              </a:rPr>
              <a:t>اولا :- الطقس وفيض الاهلات</a:t>
            </a:r>
            <a:endParaRPr lang="ar-EG" b="1" dirty="0">
              <a:solidFill>
                <a:schemeClr val="accent6">
                  <a:lumMod val="75000"/>
                </a:schemeClr>
              </a:solidFill>
            </a:endParaRPr>
          </a:p>
        </p:txBody>
      </p:sp>
      <p:sp>
        <p:nvSpPr>
          <p:cNvPr id="7" name="Subtitle 6"/>
          <p:cNvSpPr>
            <a:spLocks noGrp="1"/>
          </p:cNvSpPr>
          <p:nvPr>
            <p:ph type="subTitle" idx="1"/>
          </p:nvPr>
        </p:nvSpPr>
        <p:spPr>
          <a:xfrm>
            <a:off x="1331640" y="1412776"/>
            <a:ext cx="6400800" cy="5301208"/>
          </a:xfrm>
        </p:spPr>
        <p:txBody>
          <a:bodyPr>
            <a:normAutofit/>
          </a:bodyPr>
          <a:lstStyle/>
          <a:p>
            <a:r>
              <a:rPr lang="ar-EG" b="1" dirty="0" smtClean="0">
                <a:solidFill>
                  <a:schemeClr val="accent5">
                    <a:lumMod val="50000"/>
                  </a:schemeClr>
                </a:solidFill>
              </a:rPr>
              <a:t>دورات حياة الحشرات </a:t>
            </a:r>
            <a:r>
              <a:rPr lang="en-US" b="1" dirty="0" smtClean="0">
                <a:solidFill>
                  <a:schemeClr val="accent5">
                    <a:lumMod val="50000"/>
                  </a:schemeClr>
                </a:solidFill>
              </a:rPr>
              <a:t>insect life cycles</a:t>
            </a:r>
          </a:p>
          <a:p>
            <a:r>
              <a:rPr lang="ar-EG" dirty="0" smtClean="0">
                <a:solidFill>
                  <a:schemeClr val="tx1"/>
                </a:solidFill>
              </a:rPr>
              <a:t>تبدأ دورة الحياة من البيض حيث يمر بجميع اطوار النمو حتى يصل الى طور الحشرة الكاملة حيث ان دورة الحياة يمثلها جيل كامل وهناك من الحشرات ما يكون بها جيل واحد فى السنة و تسمى احادية الجيل </a:t>
            </a:r>
            <a:r>
              <a:rPr lang="en-US" dirty="0" err="1" smtClean="0">
                <a:solidFill>
                  <a:schemeClr val="tx1"/>
                </a:solidFill>
              </a:rPr>
              <a:t>univoltine</a:t>
            </a:r>
            <a:r>
              <a:rPr lang="en-US" dirty="0">
                <a:solidFill>
                  <a:schemeClr val="tx1"/>
                </a:solidFill>
              </a:rPr>
              <a:t> </a:t>
            </a:r>
            <a:r>
              <a:rPr lang="ar-EG" dirty="0" smtClean="0">
                <a:solidFill>
                  <a:schemeClr val="tx1"/>
                </a:solidFill>
              </a:rPr>
              <a:t>وهناك من الحشرات ما يكون لها اكثر من جيل فى السنة و تسمى متعددة الاجيال </a:t>
            </a:r>
            <a:r>
              <a:rPr lang="en-US" dirty="0" smtClean="0">
                <a:solidFill>
                  <a:schemeClr val="tx1"/>
                </a:solidFill>
              </a:rPr>
              <a:t>multi </a:t>
            </a:r>
            <a:r>
              <a:rPr lang="en-US" dirty="0" err="1" smtClean="0">
                <a:solidFill>
                  <a:schemeClr val="tx1"/>
                </a:solidFill>
              </a:rPr>
              <a:t>voltine</a:t>
            </a:r>
            <a:r>
              <a:rPr lang="en-US" dirty="0" smtClean="0">
                <a:solidFill>
                  <a:schemeClr val="tx1"/>
                </a:solidFill>
              </a:rPr>
              <a:t> </a:t>
            </a:r>
            <a:r>
              <a:rPr lang="ar-EG" dirty="0" smtClean="0">
                <a:solidFill>
                  <a:schemeClr val="tx1"/>
                </a:solidFill>
              </a:rPr>
              <a:t> .</a:t>
            </a:r>
            <a:endParaRPr lang="ar-EG" dirty="0">
              <a:solidFill>
                <a:schemeClr val="tx1"/>
              </a:solidFill>
            </a:endParaRPr>
          </a:p>
        </p:txBody>
      </p:sp>
    </p:spTree>
    <p:extLst>
      <p:ext uri="{BB962C8B-B14F-4D97-AF65-F5344CB8AC3E}">
        <p14:creationId xmlns:p14="http://schemas.microsoft.com/office/powerpoint/2010/main" val="351376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r>
              <a:rPr lang="ar-EG" sz="3600" b="1" dirty="0" smtClean="0">
                <a:solidFill>
                  <a:schemeClr val="accent6">
                    <a:lumMod val="75000"/>
                  </a:schemeClr>
                </a:solidFill>
              </a:rPr>
              <a:t>الطقس و المناخ </a:t>
            </a:r>
            <a:r>
              <a:rPr lang="en-US" sz="3600" b="1" dirty="0" smtClean="0">
                <a:solidFill>
                  <a:schemeClr val="accent6">
                    <a:lumMod val="75000"/>
                  </a:schemeClr>
                </a:solidFill>
              </a:rPr>
              <a:t>Weather and climate </a:t>
            </a:r>
            <a:endParaRPr lang="ar-EG" sz="3600" b="1" dirty="0">
              <a:solidFill>
                <a:schemeClr val="accent6">
                  <a:lumMod val="75000"/>
                </a:schemeClr>
              </a:solidFill>
            </a:endParaRPr>
          </a:p>
        </p:txBody>
      </p:sp>
      <p:sp>
        <p:nvSpPr>
          <p:cNvPr id="3" name="Content Placeholder 2"/>
          <p:cNvSpPr>
            <a:spLocks noGrp="1"/>
          </p:cNvSpPr>
          <p:nvPr>
            <p:ph idx="1"/>
          </p:nvPr>
        </p:nvSpPr>
        <p:spPr>
          <a:xfrm>
            <a:off x="467544" y="1412776"/>
            <a:ext cx="8229600" cy="4896544"/>
          </a:xfrm>
        </p:spPr>
        <p:txBody>
          <a:bodyPr>
            <a:normAutofit lnSpcReduction="10000"/>
          </a:bodyPr>
          <a:lstStyle/>
          <a:p>
            <a:pPr marL="0" indent="0">
              <a:buNone/>
            </a:pPr>
            <a:r>
              <a:rPr lang="ar-EG" dirty="0" smtClean="0"/>
              <a:t>يؤثر الطقس على مجموع الحشرة بطريقتين مختلفتين من خلال :- 1- الحرارة و هى العامل الرئيسى حيث يحدد معدلات نمو و تطور و تكاثر الحشرات .</a:t>
            </a:r>
          </a:p>
          <a:p>
            <a:pPr marL="0" indent="0">
              <a:buNone/>
            </a:pPr>
            <a:r>
              <a:rPr lang="ar-EG" dirty="0" smtClean="0"/>
              <a:t>2- يؤثر الطقس ايضا تأثيرا فوريا على معدلات الحياة حيث ان الظروف القاسية تؤدى الى خفض معدلات التكاثر بالاضافة الى تغير انماط انتشار الاهلات و حينما تتعرض الاهلات الى ظروف جوية قاسية عندما تكون مرتفعة الكثافة فيمكن ان تؤدى تلك الظروف الى خفض تعداد الاهلات حتى تصل الى حالة الثبات و اذا تعرضت لظروف قاسية وهى فى حالة انخفاض فى الكثافة فقد يؤدى هذا الى حدوث انقراض لنوع .</a:t>
            </a:r>
          </a:p>
        </p:txBody>
      </p:sp>
    </p:spTree>
    <p:extLst>
      <p:ext uri="{BB962C8B-B14F-4D97-AF65-F5344CB8AC3E}">
        <p14:creationId xmlns:p14="http://schemas.microsoft.com/office/powerpoint/2010/main" val="409829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ar-EG" b="1" dirty="0" smtClean="0">
                <a:solidFill>
                  <a:schemeClr val="accent6">
                    <a:lumMod val="75000"/>
                  </a:schemeClr>
                </a:solidFill>
              </a:rPr>
              <a:t>النشاط اليومى</a:t>
            </a:r>
            <a:endParaRPr lang="ar-EG" b="1" dirty="0">
              <a:solidFill>
                <a:schemeClr val="accent6">
                  <a:lumMod val="75000"/>
                </a:schemeClr>
              </a:solidFill>
            </a:endParaRPr>
          </a:p>
        </p:txBody>
      </p:sp>
      <p:sp>
        <p:nvSpPr>
          <p:cNvPr id="3" name="Content Placeholder 2"/>
          <p:cNvSpPr>
            <a:spLocks noGrp="1"/>
          </p:cNvSpPr>
          <p:nvPr>
            <p:ph idx="1"/>
          </p:nvPr>
        </p:nvSpPr>
        <p:spPr>
          <a:xfrm>
            <a:off x="467544" y="1412776"/>
            <a:ext cx="8229600" cy="4958011"/>
          </a:xfrm>
        </p:spPr>
        <p:txBody>
          <a:bodyPr>
            <a:normAutofit lnSpcReduction="10000"/>
          </a:bodyPr>
          <a:lstStyle/>
          <a:p>
            <a:pPr marL="0" indent="0">
              <a:buNone/>
            </a:pPr>
            <a:r>
              <a:rPr lang="ar-EG" dirty="0" smtClean="0"/>
              <a:t>يوثر الطقس على النشاط اليومى للحشرات حيث ان تأثير الحرارة و الرطوبة و سرعة الرياح على نشاط الحشرة يختلف من نوع الى اخر و نسبة الرطوبة الجوية لا تؤثر على نشاط الطيران فى الحشرة و هى على ارتفاع منخفض بينما تؤثر تأثيرا سلبيا على نشاط الحشرة فى الارتفاعات العليا و وجدت ايضا علاقة ايجابية بين درجة الحرارة العظمى عند الارتفاع المنخفض و قل تأثير الحرارة على نشاط الحشرة فى الارتفاعات العليا و سرعة الرياح لها تأثير سلبى على طيران الحشرات على ارتفاع منخفض وضعف تأثيرها على الحشرات فى الارتفاعات العليا .</a:t>
            </a:r>
          </a:p>
        </p:txBody>
      </p:sp>
    </p:spTree>
    <p:extLst>
      <p:ext uri="{BB962C8B-B14F-4D97-AF65-F5344CB8AC3E}">
        <p14:creationId xmlns:p14="http://schemas.microsoft.com/office/powerpoint/2010/main" val="349001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ar-EG" sz="4000" b="1" dirty="0" smtClean="0">
                <a:solidFill>
                  <a:schemeClr val="accent6">
                    <a:lumMod val="75000"/>
                  </a:schemeClr>
                </a:solidFill>
              </a:rPr>
              <a:t>الفيض الموسمى </a:t>
            </a:r>
            <a:r>
              <a:rPr lang="en-US" sz="4000" b="1" dirty="0" smtClean="0">
                <a:solidFill>
                  <a:schemeClr val="accent6">
                    <a:lumMod val="75000"/>
                  </a:schemeClr>
                </a:solidFill>
              </a:rPr>
              <a:t>seasonal abundance</a:t>
            </a:r>
            <a:endParaRPr lang="ar-EG" sz="4000" b="1" dirty="0">
              <a:solidFill>
                <a:schemeClr val="accent6">
                  <a:lumMod val="75000"/>
                </a:schemeClr>
              </a:solidFill>
            </a:endParaRPr>
          </a:p>
        </p:txBody>
      </p:sp>
      <p:sp>
        <p:nvSpPr>
          <p:cNvPr id="3" name="Content Placeholder 2"/>
          <p:cNvSpPr>
            <a:spLocks noGrp="1"/>
          </p:cNvSpPr>
          <p:nvPr>
            <p:ph idx="1"/>
          </p:nvPr>
        </p:nvSpPr>
        <p:spPr>
          <a:xfrm>
            <a:off x="467544" y="1412776"/>
            <a:ext cx="8229600" cy="5145435"/>
          </a:xfrm>
        </p:spPr>
        <p:txBody>
          <a:bodyPr>
            <a:normAutofit fontScale="92500" lnSpcReduction="10000"/>
          </a:bodyPr>
          <a:lstStyle/>
          <a:p>
            <a:pPr marL="0" indent="0">
              <a:buNone/>
            </a:pPr>
            <a:r>
              <a:rPr lang="ar-EG" dirty="0" smtClean="0"/>
              <a:t>الفيض الموسمى للحشرات يعبر عنه بتقدير عدد الافراد فى المساحة اى الكثافة العددية </a:t>
            </a:r>
            <a:r>
              <a:rPr lang="en-US" dirty="0" smtClean="0"/>
              <a:t>density</a:t>
            </a:r>
            <a:r>
              <a:rPr lang="ar-EG" dirty="0" smtClean="0"/>
              <a:t> و عند دراسة الفيض الموسمى يجب ان يؤخذ فى الاعتبار ضرورة جمع كل مراحل نمو النوع الذى هو تحت الدراسة و اظهرت الدراسات التى اجريت على الفيض الموسمى للاهلات الحشرية فى مصر تباينا ملحوظا فى استجابة الحشرات لعوامل الطقس مثل :- </a:t>
            </a:r>
          </a:p>
          <a:p>
            <a:pPr marL="0" indent="0">
              <a:buNone/>
            </a:pPr>
            <a:r>
              <a:rPr lang="ar-EG" dirty="0" smtClean="0"/>
              <a:t>- الفيض الموسمى لخنفساء </a:t>
            </a:r>
            <a:r>
              <a:rPr lang="en-US" dirty="0" smtClean="0"/>
              <a:t> </a:t>
            </a:r>
            <a:r>
              <a:rPr lang="en-US" i="1" dirty="0" err="1" smtClean="0"/>
              <a:t>Blaps</a:t>
            </a:r>
            <a:r>
              <a:rPr lang="en-US" dirty="0" smtClean="0"/>
              <a:t> </a:t>
            </a:r>
            <a:r>
              <a:rPr lang="ar-EG" dirty="0" smtClean="0"/>
              <a:t>لاقل مستوى فى اشهر الصيف و كان اعلى تعداد فى الخريف اما فى حالة حشرة دودة ساق التفاح فان اعلى معدلات فيض تكون مع ارتفاع درجات الحرارة فى اشهر مايو و اغسطس اما مجاميع من القطن ترتفع لاعلى تعداد فى مصر بين فبراير و سبتمبر مع توافر العائل المناسب .</a:t>
            </a:r>
            <a:endParaRPr lang="ar-EG" dirty="0"/>
          </a:p>
        </p:txBody>
      </p:sp>
    </p:spTree>
    <p:extLst>
      <p:ext uri="{BB962C8B-B14F-4D97-AF65-F5344CB8AC3E}">
        <p14:creationId xmlns:p14="http://schemas.microsoft.com/office/powerpoint/2010/main" val="3573858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ar-EG" b="1" dirty="0" smtClean="0">
                <a:solidFill>
                  <a:schemeClr val="accent6">
                    <a:lumMod val="75000"/>
                  </a:schemeClr>
                </a:solidFill>
              </a:rPr>
              <a:t>تغير الكثافة مع تدرج المناخ</a:t>
            </a:r>
            <a:endParaRPr lang="ar-EG" b="1" dirty="0">
              <a:solidFill>
                <a:schemeClr val="accent6">
                  <a:lumMod val="75000"/>
                </a:schemeClr>
              </a:solidFill>
            </a:endParaRPr>
          </a:p>
        </p:txBody>
      </p:sp>
      <p:sp>
        <p:nvSpPr>
          <p:cNvPr id="3" name="Content Placeholder 2"/>
          <p:cNvSpPr>
            <a:spLocks noGrp="1"/>
          </p:cNvSpPr>
          <p:nvPr>
            <p:ph idx="1"/>
          </p:nvPr>
        </p:nvSpPr>
        <p:spPr>
          <a:xfrm>
            <a:off x="467544" y="1772816"/>
            <a:ext cx="8229600" cy="4525963"/>
          </a:xfrm>
        </p:spPr>
        <p:txBody>
          <a:bodyPr/>
          <a:lstStyle/>
          <a:p>
            <a:pPr marL="0" indent="0">
              <a:buNone/>
            </a:pPr>
            <a:r>
              <a:rPr lang="ar-EG" dirty="0" smtClean="0"/>
              <a:t>تتغير كثافة الحشرات مع تغير المناخ الذى يؤثر على صفات العائل النباتى و قد يحدث تغير فى صفات الاوراق مع تغير الرطوبة فاوراق النباتات فى المناطق الصحراوية يكون لها غطاء صلب و طبقة قشرة سميكة على الاوراق و زيادة ترسيب الليجنين على الجدر الخلوية و تؤدى هذه الصفات الى خشونة الاوراق و مقاومتها للاختراق و هى من طرق دفاع النبات ضد الحشرات .</a:t>
            </a:r>
            <a:endParaRPr lang="ar-EG" dirty="0"/>
          </a:p>
        </p:txBody>
      </p:sp>
    </p:spTree>
    <p:extLst>
      <p:ext uri="{BB962C8B-B14F-4D97-AF65-F5344CB8AC3E}">
        <p14:creationId xmlns:p14="http://schemas.microsoft.com/office/powerpoint/2010/main" val="129277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ar-EG" b="1" dirty="0" smtClean="0">
                <a:solidFill>
                  <a:schemeClr val="accent6">
                    <a:lumMod val="75000"/>
                  </a:schemeClr>
                </a:solidFill>
              </a:rPr>
              <a:t>ثانيا :- التكيف للظروف الموسمية</a:t>
            </a:r>
            <a:endParaRPr lang="ar-EG" b="1" dirty="0">
              <a:solidFill>
                <a:schemeClr val="accent6">
                  <a:lumMod val="75000"/>
                </a:schemeClr>
              </a:solidFill>
            </a:endParaRPr>
          </a:p>
        </p:txBody>
      </p:sp>
      <p:sp>
        <p:nvSpPr>
          <p:cNvPr id="3" name="Content Placeholder 2"/>
          <p:cNvSpPr>
            <a:spLocks noGrp="1"/>
          </p:cNvSpPr>
          <p:nvPr>
            <p:ph idx="1"/>
          </p:nvPr>
        </p:nvSpPr>
        <p:spPr>
          <a:xfrm>
            <a:off x="395536" y="1412776"/>
            <a:ext cx="8229600" cy="5030019"/>
          </a:xfrm>
        </p:spPr>
        <p:txBody>
          <a:bodyPr>
            <a:normAutofit fontScale="92500" lnSpcReduction="10000"/>
          </a:bodyPr>
          <a:lstStyle/>
          <a:p>
            <a:pPr marL="0" indent="0">
              <a:buNone/>
            </a:pPr>
            <a:r>
              <a:rPr lang="ar-EG" dirty="0" smtClean="0"/>
              <a:t>الكائنات الحية مهيئة لظروف البيئة التى تعيش فيها و يجب ان نعلم ان الفونات الحشرية هى نتاج سنوات طويلة من العمليات التطورية و يجب ان نعلم ان تنوع الحشرات يرتبط بقدرتها العالية على التكيف مع البيئات المختلفة .</a:t>
            </a:r>
          </a:p>
          <a:p>
            <a:pPr marL="0" indent="0">
              <a:buNone/>
            </a:pPr>
            <a:r>
              <a:rPr lang="ar-EG" dirty="0" smtClean="0"/>
              <a:t>و بالنسبة للتكيف الغذائى في الحشرات فهناك من الحشرات ما يعيش على عائل نباتى واحد و حشرات آخرى تعيش على عوائل محدودة و من الحشرات ما هو متعدد العوائل الغذائية و من الحشرات ما هو نباتى التغذية و منها ما هو يتغذى على الانسجة الحيوانية و تعيش الحشرات صراعا من اجل البقاء و الاستمرار من خلال تكيفها للحصول على الغذاء و تجنب الاعداء الطبيعية و الظروف البيئية غير المواتية .</a:t>
            </a:r>
            <a:endParaRPr lang="ar-EG" dirty="0"/>
          </a:p>
        </p:txBody>
      </p:sp>
    </p:spTree>
    <p:extLst>
      <p:ext uri="{BB962C8B-B14F-4D97-AF65-F5344CB8AC3E}">
        <p14:creationId xmlns:p14="http://schemas.microsoft.com/office/powerpoint/2010/main" val="362956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ar-EG" b="1" dirty="0" smtClean="0">
                <a:solidFill>
                  <a:schemeClr val="accent6">
                    <a:lumMod val="75000"/>
                  </a:schemeClr>
                </a:solidFill>
              </a:rPr>
              <a:t>التكيف الموسمى </a:t>
            </a:r>
            <a:r>
              <a:rPr lang="en-US" b="1" dirty="0" smtClean="0">
                <a:solidFill>
                  <a:schemeClr val="accent6">
                    <a:lumMod val="75000"/>
                  </a:schemeClr>
                </a:solidFill>
              </a:rPr>
              <a:t>seasonal adaptation</a:t>
            </a:r>
            <a:endParaRPr lang="ar-EG" b="1" dirty="0">
              <a:solidFill>
                <a:schemeClr val="accent6">
                  <a:lumMod val="75000"/>
                </a:schemeClr>
              </a:solidFill>
            </a:endParaRPr>
          </a:p>
        </p:txBody>
      </p:sp>
      <p:sp>
        <p:nvSpPr>
          <p:cNvPr id="3" name="Content Placeholder 2"/>
          <p:cNvSpPr>
            <a:spLocks noGrp="1"/>
          </p:cNvSpPr>
          <p:nvPr>
            <p:ph idx="1"/>
          </p:nvPr>
        </p:nvSpPr>
        <p:spPr/>
        <p:txBody>
          <a:bodyPr>
            <a:normAutofit fontScale="92500"/>
          </a:bodyPr>
          <a:lstStyle/>
          <a:p>
            <a:pPr marL="0" indent="0">
              <a:buNone/>
            </a:pPr>
            <a:r>
              <a:rPr lang="ar-EG" dirty="0" smtClean="0"/>
              <a:t>تواجه الحشرة نوعين من الظروف البيئية اولها التغير المستمر فى الظروف البيئية حيث تحدث تغيرات غير متوقعة و تغيرات موسمية مثل الجفاف و تغيرات فى درجة الحرارة و نقص الغذاء و يعتمد بقاء الحشرة فى مواجهة هذه التغيرات غير المتوقعة على استجابة الحشرة لهذه التغيرات و تكيف نفسها معها بطريقتين هما :- الهدوء </a:t>
            </a:r>
            <a:r>
              <a:rPr lang="en-US" dirty="0" smtClean="0"/>
              <a:t>Quiescence </a:t>
            </a:r>
            <a:r>
              <a:rPr lang="ar-EG" dirty="0" smtClean="0"/>
              <a:t> او بالبعد عن الظروف غير الملائمة </a:t>
            </a:r>
          </a:p>
          <a:p>
            <a:pPr marL="0" indent="0">
              <a:buNone/>
            </a:pPr>
            <a:r>
              <a:rPr lang="ar-EG" dirty="0" smtClean="0"/>
              <a:t>و ثانيا التغيرات الموسمية المنتظمة مثل تغير درجة الحرارة او كمية الغذاء او نسبة الرطوبة مع تعاقب فصول السنة وهى تغيرات متوقعة و يمكن التنبؤ بها .</a:t>
            </a:r>
          </a:p>
        </p:txBody>
      </p:sp>
    </p:spTree>
    <p:extLst>
      <p:ext uri="{BB962C8B-B14F-4D97-AF65-F5344CB8AC3E}">
        <p14:creationId xmlns:p14="http://schemas.microsoft.com/office/powerpoint/2010/main" val="186574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a:solidFill>
            <a:schemeClr val="bg1"/>
          </a:solidFill>
        </p:spPr>
        <p:txBody>
          <a:bodyPr>
            <a:normAutofit fontScale="90000"/>
          </a:bodyPr>
          <a:lstStyle/>
          <a:p>
            <a:r>
              <a:rPr lang="ar-EG" b="1" dirty="0" smtClean="0">
                <a:solidFill>
                  <a:schemeClr val="accent6">
                    <a:lumMod val="75000"/>
                  </a:schemeClr>
                </a:solidFill>
              </a:rPr>
              <a:t>تعامل الحشرة و استجابتها للتغيرات غير المنتظمة</a:t>
            </a:r>
            <a:endParaRPr lang="ar-EG" b="1" dirty="0">
              <a:solidFill>
                <a:schemeClr val="accent6">
                  <a:lumMod val="75000"/>
                </a:schemeClr>
              </a:solidFill>
            </a:endParaRPr>
          </a:p>
        </p:txBody>
      </p:sp>
      <p:sp>
        <p:nvSpPr>
          <p:cNvPr id="3" name="Content Placeholder 2"/>
          <p:cNvSpPr>
            <a:spLocks noGrp="1"/>
          </p:cNvSpPr>
          <p:nvPr>
            <p:ph idx="1"/>
          </p:nvPr>
        </p:nvSpPr>
        <p:spPr>
          <a:xfrm>
            <a:off x="467544" y="1484784"/>
            <a:ext cx="8229600" cy="4958011"/>
          </a:xfrm>
        </p:spPr>
        <p:txBody>
          <a:bodyPr>
            <a:normAutofit fontScale="92500"/>
          </a:bodyPr>
          <a:lstStyle/>
          <a:p>
            <a:pPr marL="0" indent="0">
              <a:buNone/>
            </a:pPr>
            <a:r>
              <a:rPr lang="ar-EG" dirty="0" smtClean="0"/>
              <a:t>كما قلنا سابقا ان الحشرة تواجه التغيرات غير المتوقعة بان توقف عمليات النمو و التكاثر و تبقى فى حالة هدوء حتى تتحسن الظروف او تهاجر و تترك المكان ثم تستمر فى التغذية و التكاثر و كلا الاختياران يؤديا الى تأخير عملية التكاثر و النمو .</a:t>
            </a:r>
          </a:p>
          <a:p>
            <a:pPr marL="0" indent="0">
              <a:buNone/>
            </a:pPr>
            <a:r>
              <a:rPr lang="ar-EG" dirty="0" smtClean="0"/>
              <a:t>ما هو الفرق بين السكون </a:t>
            </a:r>
            <a:r>
              <a:rPr lang="en-US" dirty="0" smtClean="0"/>
              <a:t>Dormancy</a:t>
            </a:r>
            <a:r>
              <a:rPr lang="ar-EG" dirty="0" smtClean="0"/>
              <a:t> والهدوء </a:t>
            </a:r>
            <a:r>
              <a:rPr lang="en-US" dirty="0" smtClean="0"/>
              <a:t>Quiescence</a:t>
            </a:r>
            <a:r>
              <a:rPr lang="ar-EG" dirty="0" smtClean="0"/>
              <a:t> </a:t>
            </a:r>
          </a:p>
          <a:p>
            <a:pPr marL="0" indent="0">
              <a:buNone/>
            </a:pPr>
            <a:r>
              <a:rPr lang="ar-EG" dirty="0" smtClean="0"/>
              <a:t>الهدوء هو توقف مؤقت فى النمو و التكاثر حتى زوال الظروف البيئية غير المناسبة اما السكون فهو توقف عمليات النمو و التكاثر بغض النظر عن كيفية الظروف البيئية فالسكون يستمر حتى لو تحسنت الظروف البيئية اما الكمون </a:t>
            </a:r>
            <a:r>
              <a:rPr lang="en-US" dirty="0" smtClean="0"/>
              <a:t>Diapause</a:t>
            </a:r>
            <a:r>
              <a:rPr lang="ar-EG" dirty="0" smtClean="0"/>
              <a:t> فيكون مرجعيتة تواجد هرمونى و تغيرات فسيولوجية .</a:t>
            </a:r>
            <a:endParaRPr lang="ar-EG" dirty="0"/>
          </a:p>
        </p:txBody>
      </p:sp>
    </p:spTree>
    <p:extLst>
      <p:ext uri="{BB962C8B-B14F-4D97-AF65-F5344CB8AC3E}">
        <p14:creationId xmlns:p14="http://schemas.microsoft.com/office/powerpoint/2010/main" val="920975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1155</Words>
  <Application>Microsoft Office PowerPoint</Application>
  <PresentationFormat>On-screen Show (4:3)</PresentationFormat>
  <Paragraphs>46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المحاضرة الخامسة فى بيئة الحشرات</vt:lpstr>
      <vt:lpstr>اولا :- الطقس وفيض الاهلات</vt:lpstr>
      <vt:lpstr>الطقس و المناخ Weather and climate </vt:lpstr>
      <vt:lpstr>النشاط اليومى</vt:lpstr>
      <vt:lpstr>الفيض الموسمى seasonal abundance</vt:lpstr>
      <vt:lpstr>تغير الكثافة مع تدرج المناخ</vt:lpstr>
      <vt:lpstr>ثانيا :- التكيف للظروف الموسمية</vt:lpstr>
      <vt:lpstr>التكيف الموسمى seasonal adaptation</vt:lpstr>
      <vt:lpstr>تعامل الحشرة و استجابتها للتغيرات غير المنتظمة</vt:lpstr>
      <vt:lpstr>الاستجابة للتغيرات المنتظمة ( الموسمية )</vt:lpstr>
      <vt:lpstr>PowerPoint Presentation</vt:lpstr>
      <vt:lpstr>الهجرة الموسمية seasonal migration</vt:lpstr>
      <vt:lpstr>تعدد الشكل الموسمي في الحشرات seasonal polyphenism</vt:lpstr>
      <vt:lpstr>مقاومة البرودة في الحشرات COLD HARDINESS</vt:lpstr>
      <vt:lpstr>مقاومة الجفاف والحرارة DROUGHT AND HEAT HARDINESS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فى بيئة الحشرات</dc:title>
  <dc:creator>batool</dc:creator>
  <cp:lastModifiedBy>batool</cp:lastModifiedBy>
  <cp:revision>15</cp:revision>
  <dcterms:created xsi:type="dcterms:W3CDTF">2020-03-16T19:17:26Z</dcterms:created>
  <dcterms:modified xsi:type="dcterms:W3CDTF">2020-03-16T21:47:17Z</dcterms:modified>
</cp:coreProperties>
</file>